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Source Code Pro"/>
      <p:regular r:id="rId20"/>
      <p:bold r:id="rId21"/>
      <p:italic r:id="rId22"/>
      <p:boldItalic r:id="rId23"/>
    </p:embeddedFon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004A9B-F010-467F-9BC8-1CF28DAEE258}">
  <a:tblStyle styleId="{5A004A9B-F010-467F-9BC8-1CF28DAEE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OldStandardTT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b69204b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b69204b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cb69204b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cb69204b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cb69204b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cb69204b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cb69204b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cb69204b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cb69204b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cb69204b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b69204b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cb69204b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cb69204b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cb69204b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cb69204b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cb69204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b69204b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b69204b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b69204b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b69204b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cb69204b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cb69204b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b69204b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b69204b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965975"/>
            <a:ext cx="8118600" cy="152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Spatial Search Optimization for 2D top-down shooter AI using </a:t>
            </a:r>
            <a:r>
              <a:rPr lang="en" sz="3600"/>
              <a:t>Q</a:t>
            </a:r>
            <a:r>
              <a:rPr lang="en" sz="3600"/>
              <a:t>uadTree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79706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C++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Godot Engine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6878975" y="4751225"/>
            <a:ext cx="1943808" cy="144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Kukuh Basuki Rahmat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(After)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25" y="1058225"/>
            <a:ext cx="4041198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0" y="1510725"/>
            <a:ext cx="4533424" cy="264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(Comparison)</a:t>
            </a:r>
            <a:endParaRPr/>
          </a:p>
        </p:txBody>
      </p:sp>
      <p:pic>
        <p:nvPicPr>
          <p:cNvPr id="221" name="Google Shape;221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4150"/>
            <a:ext cx="5180499" cy="32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599" y="564050"/>
            <a:ext cx="3347001" cy="206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609" y="2783350"/>
            <a:ext cx="3346992" cy="206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363250" y="4395375"/>
            <a:ext cx="3567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X: Game runtime | Y: microseconds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QuadTree implementation scales better, able to keep average consistent function execution time. </a:t>
            </a:r>
            <a:r>
              <a:rPr lang="en" sz="2100"/>
              <a:t>3,23</a:t>
            </a:r>
            <a:r>
              <a:rPr lang="en"/>
              <a:t> times the speed at 2 min 30s game time (Average graph)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best case, when enemy is only one or two, naive distance algorithm is better. (Min graph)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 maximum time always grows for naive distance, that is not the case for QuadTree (Max graph)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11700" y="3445725"/>
            <a:ext cx="85206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endParaRPr sz="5400"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25" y="397250"/>
            <a:ext cx="4554551" cy="25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749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Topic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476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C++ optimization, improving execution time.</a:t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654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Goal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3353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execution time of </a:t>
            </a:r>
            <a:r>
              <a:rPr b="1" lang="en"/>
              <a:t>enemy medic AI</a:t>
            </a:r>
            <a:r>
              <a:rPr lang="en"/>
              <a:t> in </a:t>
            </a:r>
            <a:r>
              <a:rPr b="1" lang="en"/>
              <a:t>getting closest enemy</a:t>
            </a:r>
            <a:r>
              <a:rPr lang="en"/>
              <a:t> to heal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71600"/>
            <a:ext cx="3567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Medic AI Responsibilities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have target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Follow target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Heal 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-"/>
            </a:pPr>
            <a:r>
              <a:rPr b="1" lang="en">
                <a:solidFill>
                  <a:schemeClr val="accent3"/>
                </a:solidFill>
              </a:rPr>
              <a:t>Find closest injured enemy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496225" y="562000"/>
            <a:ext cx="35676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4002925" y="777325"/>
            <a:ext cx="0" cy="3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/>
          <p:nvPr/>
        </p:nvSpPr>
        <p:spPr>
          <a:xfrm>
            <a:off x="4315475" y="1250200"/>
            <a:ext cx="3320100" cy="24918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591525" y="3277100"/>
            <a:ext cx="210600" cy="210600"/>
          </a:xfrm>
          <a:prstGeom prst="smileyFace">
            <a:avLst>
              <a:gd fmla="val 4653" name="adj"/>
            </a:avLst>
          </a:prstGeom>
          <a:solidFill>
            <a:srgbClr val="00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991100" y="2252725"/>
            <a:ext cx="210600" cy="210600"/>
          </a:xfrm>
          <a:prstGeom prst="plus">
            <a:avLst>
              <a:gd fmla="val 2500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858000" y="3000875"/>
            <a:ext cx="210600" cy="210600"/>
          </a:xfrm>
          <a:prstGeom prst="plus">
            <a:avLst>
              <a:gd fmla="val 2500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635113" y="2841038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753925" y="2935725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945200" y="1824050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201700" y="3327700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5078025" y="1548063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5"/>
          <p:cNvGrpSpPr/>
          <p:nvPr/>
        </p:nvGrpSpPr>
        <p:grpSpPr>
          <a:xfrm>
            <a:off x="4740413" y="1653363"/>
            <a:ext cx="2310088" cy="1779638"/>
            <a:chOff x="4892813" y="2262963"/>
            <a:chExt cx="2310088" cy="1779638"/>
          </a:xfrm>
        </p:grpSpPr>
        <p:cxnSp>
          <p:nvCxnSpPr>
            <p:cNvPr id="88" name="Google Shape;88;p15"/>
            <p:cNvCxnSpPr>
              <a:endCxn id="82" idx="0"/>
            </p:cNvCxnSpPr>
            <p:nvPr/>
          </p:nvCxnSpPr>
          <p:spPr>
            <a:xfrm rot="10800000">
              <a:off x="4892813" y="3450638"/>
              <a:ext cx="2205000" cy="2508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89" name="Google Shape;89;p15"/>
            <p:cNvCxnSpPr>
              <a:endCxn id="86" idx="2"/>
            </p:cNvCxnSpPr>
            <p:nvPr/>
          </p:nvCxnSpPr>
          <p:spPr>
            <a:xfrm flipH="1" rot="10800000">
              <a:off x="5249025" y="2368263"/>
              <a:ext cx="86700" cy="6249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0" name="Google Shape;90;p15"/>
            <p:cNvCxnSpPr>
              <a:endCxn id="84" idx="1"/>
            </p:cNvCxnSpPr>
            <p:nvPr/>
          </p:nvCxnSpPr>
          <p:spPr>
            <a:xfrm flipH="1" rot="10800000">
              <a:off x="5249000" y="2538950"/>
              <a:ext cx="1848600" cy="4542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1" name="Google Shape;91;p15"/>
            <p:cNvCxnSpPr>
              <a:endCxn id="82" idx="0"/>
            </p:cNvCxnSpPr>
            <p:nvPr/>
          </p:nvCxnSpPr>
          <p:spPr>
            <a:xfrm flipH="1">
              <a:off x="4892813" y="2993138"/>
              <a:ext cx="356100" cy="4575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2" name="Google Shape;92;p15"/>
            <p:cNvCxnSpPr>
              <a:endCxn id="83" idx="1"/>
            </p:cNvCxnSpPr>
            <p:nvPr/>
          </p:nvCxnSpPr>
          <p:spPr>
            <a:xfrm>
              <a:off x="5249025" y="2993025"/>
              <a:ext cx="657300" cy="6576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3" name="Google Shape;93;p15"/>
            <p:cNvCxnSpPr>
              <a:endCxn id="85" idx="0"/>
            </p:cNvCxnSpPr>
            <p:nvPr/>
          </p:nvCxnSpPr>
          <p:spPr>
            <a:xfrm>
              <a:off x="5249100" y="2993200"/>
              <a:ext cx="210300" cy="9441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4" name="Google Shape;94;p15"/>
            <p:cNvCxnSpPr>
              <a:endCxn id="84" idx="2"/>
            </p:cNvCxnSpPr>
            <p:nvPr/>
          </p:nvCxnSpPr>
          <p:spPr>
            <a:xfrm flipH="1" rot="10800000">
              <a:off x="7097600" y="2644250"/>
              <a:ext cx="105300" cy="10572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5" name="Google Shape;95;p15"/>
            <p:cNvCxnSpPr>
              <a:endCxn id="83" idx="3"/>
            </p:cNvCxnSpPr>
            <p:nvPr/>
          </p:nvCxnSpPr>
          <p:spPr>
            <a:xfrm rot="10800000">
              <a:off x="6116925" y="3650625"/>
              <a:ext cx="980700" cy="507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6" name="Google Shape;96;p15"/>
            <p:cNvCxnSpPr>
              <a:endCxn id="85" idx="3"/>
            </p:cNvCxnSpPr>
            <p:nvPr/>
          </p:nvCxnSpPr>
          <p:spPr>
            <a:xfrm flipH="1">
              <a:off x="5564700" y="3701500"/>
              <a:ext cx="1533000" cy="3411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97" name="Google Shape;97;p15"/>
            <p:cNvCxnSpPr>
              <a:endCxn id="86" idx="3"/>
            </p:cNvCxnSpPr>
            <p:nvPr/>
          </p:nvCxnSpPr>
          <p:spPr>
            <a:xfrm rot="10800000">
              <a:off x="5441025" y="2262963"/>
              <a:ext cx="1656600" cy="14385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  <p:sp>
        <p:nvSpPr>
          <p:cNvPr id="98" name="Google Shape;98;p15"/>
          <p:cNvSpPr/>
          <p:nvPr/>
        </p:nvSpPr>
        <p:spPr>
          <a:xfrm>
            <a:off x="7758825" y="1337475"/>
            <a:ext cx="210600" cy="210600"/>
          </a:xfrm>
          <a:prstGeom prst="smileyFace">
            <a:avLst>
              <a:gd fmla="val 4653" name="adj"/>
            </a:avLst>
          </a:prstGeom>
          <a:solidFill>
            <a:srgbClr val="00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7758825" y="1613438"/>
            <a:ext cx="210600" cy="210600"/>
          </a:xfrm>
          <a:prstGeom prst="plaque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7758825" y="1889425"/>
            <a:ext cx="210600" cy="210600"/>
          </a:xfrm>
          <a:prstGeom prst="plus">
            <a:avLst>
              <a:gd fmla="val 2500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7958275" y="1272075"/>
            <a:ext cx="545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player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958275" y="1580750"/>
            <a:ext cx="545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enemy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7958275" y="1856725"/>
            <a:ext cx="941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enemy medic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7824375" y="2338625"/>
            <a:ext cx="642600" cy="21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 flipH="1" rot="10800000">
            <a:off x="7930150" y="2441375"/>
            <a:ext cx="503700" cy="5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6" name="Google Shape;106;p15"/>
          <p:cNvSpPr txBox="1"/>
          <p:nvPr/>
        </p:nvSpPr>
        <p:spPr>
          <a:xfrm>
            <a:off x="7824375" y="2626650"/>
            <a:ext cx="9414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Old Standard TT"/>
              <a:buAutoNum type="arabicPeriod"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Check distance to all enemy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Old Standard TT"/>
              <a:buAutoNum type="arabicPeriod"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Get reference to closest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315475" y="3872150"/>
            <a:ext cx="40101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AI will take (</a:t>
            </a:r>
            <a:r>
              <a:rPr i="1" lang="en" sz="1500"/>
              <a:t>medic </a:t>
            </a:r>
            <a:r>
              <a:rPr lang="en" sz="1000"/>
              <a:t>x</a:t>
            </a:r>
            <a:r>
              <a:rPr i="1" lang="en" sz="1500"/>
              <a:t> enemies</a:t>
            </a:r>
            <a:r>
              <a:rPr lang="en" sz="1500"/>
              <a:t>) computation. Gets worse with longer gameplay and more enemy.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11700" y="1171600"/>
            <a:ext cx="36549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using all enemy as search space: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⇒ spatially differentiate enemy,</a:t>
            </a:r>
            <a:r>
              <a:rPr lang="en"/>
              <a:t> </a:t>
            </a:r>
            <a:r>
              <a:rPr lang="en"/>
              <a:t>create hierarchy of spatial</a:t>
            </a:r>
            <a:r>
              <a:rPr lang="en"/>
              <a:t> </a:t>
            </a:r>
            <a:r>
              <a:rPr lang="en"/>
              <a:t>bounds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⇒ using </a:t>
            </a:r>
            <a:r>
              <a:rPr b="1" lang="en"/>
              <a:t>QuadTree </a:t>
            </a:r>
            <a:r>
              <a:rPr lang="en"/>
              <a:t>data structure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Worst Case </a:t>
            </a:r>
            <a:r>
              <a:rPr lang="en" sz="1500"/>
              <a:t>(enemies all in one quadrant)</a:t>
            </a:r>
            <a:br>
              <a:rPr lang="en"/>
            </a:br>
            <a:r>
              <a:rPr lang="en" sz="1500"/>
              <a:t>(</a:t>
            </a:r>
            <a:r>
              <a:rPr i="1" lang="en" sz="1500"/>
              <a:t>medic </a:t>
            </a:r>
            <a:r>
              <a:rPr lang="en" sz="1000"/>
              <a:t>x</a:t>
            </a:r>
            <a:r>
              <a:rPr i="1" lang="en" sz="1500"/>
              <a:t> enemies</a:t>
            </a:r>
            <a:r>
              <a:rPr lang="en" sz="1500"/>
              <a:t>)</a:t>
            </a:r>
            <a:br>
              <a:rPr lang="en" sz="1500"/>
            </a:br>
            <a:r>
              <a:rPr b="1" lang="en" sz="1500"/>
              <a:t>Best Case </a:t>
            </a:r>
            <a:r>
              <a:rPr lang="en" sz="1500"/>
              <a:t>(enemies uniformly distributed)</a:t>
            </a:r>
            <a:br>
              <a:rPr b="1" lang="en" sz="1500"/>
            </a:br>
            <a:r>
              <a:rPr lang="en" sz="1500"/>
              <a:t>(</a:t>
            </a:r>
            <a:r>
              <a:rPr i="1" lang="en" sz="1500"/>
              <a:t>medic </a:t>
            </a:r>
            <a:r>
              <a:rPr lang="en" sz="1000"/>
              <a:t>x </a:t>
            </a:r>
            <a:r>
              <a:rPr i="1" lang="en" sz="1500"/>
              <a:t> </a:t>
            </a:r>
            <a:r>
              <a:rPr lang="en" sz="1500"/>
              <a:t>	       </a:t>
            </a:r>
            <a:r>
              <a:rPr i="1" lang="en" sz="1500"/>
              <a:t>enemies</a:t>
            </a:r>
            <a:r>
              <a:rPr lang="en" sz="1500"/>
              <a:t>)</a:t>
            </a:r>
            <a:endParaRPr b="1" sz="1500"/>
          </a:p>
        </p:txBody>
      </p:sp>
      <p:cxnSp>
        <p:nvCxnSpPr>
          <p:cNvPr id="114" name="Google Shape;114;p16"/>
          <p:cNvCxnSpPr/>
          <p:nvPr/>
        </p:nvCxnSpPr>
        <p:spPr>
          <a:xfrm>
            <a:off x="4002925" y="777325"/>
            <a:ext cx="0" cy="3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16"/>
          <p:cNvGrpSpPr/>
          <p:nvPr/>
        </p:nvGrpSpPr>
        <p:grpSpPr>
          <a:xfrm>
            <a:off x="6302650" y="975175"/>
            <a:ext cx="2390100" cy="1749000"/>
            <a:chOff x="4344525" y="633900"/>
            <a:chExt cx="2390100" cy="1749000"/>
          </a:xfrm>
        </p:grpSpPr>
        <p:sp>
          <p:nvSpPr>
            <p:cNvPr id="116" name="Google Shape;116;p16"/>
            <p:cNvSpPr/>
            <p:nvPr/>
          </p:nvSpPr>
          <p:spPr>
            <a:xfrm>
              <a:off x="4344525" y="633900"/>
              <a:ext cx="2390100" cy="17490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16"/>
            <p:cNvGrpSpPr/>
            <p:nvPr/>
          </p:nvGrpSpPr>
          <p:grpSpPr>
            <a:xfrm>
              <a:off x="4358900" y="646575"/>
              <a:ext cx="1140675" cy="799200"/>
              <a:chOff x="4358900" y="646575"/>
              <a:chExt cx="1140675" cy="799200"/>
            </a:xfrm>
          </p:grpSpPr>
          <p:sp>
            <p:nvSpPr>
              <p:cNvPr id="118" name="Google Shape;118;p16"/>
              <p:cNvSpPr/>
              <p:nvPr/>
            </p:nvSpPr>
            <p:spPr>
              <a:xfrm>
                <a:off x="4366175" y="646575"/>
                <a:ext cx="1133400" cy="799200"/>
              </a:xfrm>
              <a:prstGeom prst="rect">
                <a:avLst/>
              </a:prstGeom>
              <a:solidFill>
                <a:srgbClr val="6D9EE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4358900" y="653825"/>
                <a:ext cx="544800" cy="3705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4954775" y="6538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4954775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4358900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Google Shape;123;p16"/>
            <p:cNvGrpSpPr/>
            <p:nvPr/>
          </p:nvGrpSpPr>
          <p:grpSpPr>
            <a:xfrm>
              <a:off x="5550175" y="646575"/>
              <a:ext cx="1140675" cy="799200"/>
              <a:chOff x="4358900" y="646575"/>
              <a:chExt cx="1140675" cy="799200"/>
            </a:xfrm>
          </p:grpSpPr>
          <p:sp>
            <p:nvSpPr>
              <p:cNvPr id="124" name="Google Shape;124;p16"/>
              <p:cNvSpPr/>
              <p:nvPr/>
            </p:nvSpPr>
            <p:spPr>
              <a:xfrm>
                <a:off x="4366175" y="646575"/>
                <a:ext cx="1133400" cy="7992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4358900" y="6538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4954775" y="6538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954775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4358900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16"/>
            <p:cNvGrpSpPr/>
            <p:nvPr/>
          </p:nvGrpSpPr>
          <p:grpSpPr>
            <a:xfrm>
              <a:off x="4358900" y="1503500"/>
              <a:ext cx="1140675" cy="799200"/>
              <a:chOff x="4358900" y="646575"/>
              <a:chExt cx="1140675" cy="799200"/>
            </a:xfrm>
          </p:grpSpPr>
          <p:sp>
            <p:nvSpPr>
              <p:cNvPr id="130" name="Google Shape;130;p16"/>
              <p:cNvSpPr/>
              <p:nvPr/>
            </p:nvSpPr>
            <p:spPr>
              <a:xfrm>
                <a:off x="4366175" y="646575"/>
                <a:ext cx="1133400" cy="7992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4358900" y="6538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4954775" y="6538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954775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358900" y="1058225"/>
                <a:ext cx="544800" cy="370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16"/>
            <p:cNvSpPr/>
            <p:nvPr/>
          </p:nvSpPr>
          <p:spPr>
            <a:xfrm>
              <a:off x="4409675" y="698099"/>
              <a:ext cx="123600" cy="123600"/>
            </a:xfrm>
            <a:prstGeom prst="plaque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4714475" y="850499"/>
              <a:ext cx="123600" cy="123600"/>
            </a:xfrm>
            <a:prstGeom prst="plaque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5628875" y="1155299"/>
              <a:ext cx="123600" cy="123600"/>
            </a:xfrm>
            <a:prstGeom prst="plaque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714475" y="1688699"/>
              <a:ext cx="123600" cy="123600"/>
            </a:xfrm>
            <a:prstGeom prst="plaque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4394975" y="2984500"/>
            <a:ext cx="2146475" cy="1496499"/>
            <a:chOff x="4409675" y="2984500"/>
            <a:chExt cx="2146475" cy="1496499"/>
          </a:xfrm>
        </p:grpSpPr>
        <p:sp>
          <p:nvSpPr>
            <p:cNvPr id="140" name="Google Shape;140;p16"/>
            <p:cNvSpPr/>
            <p:nvPr/>
          </p:nvSpPr>
          <p:spPr>
            <a:xfrm>
              <a:off x="5441175" y="2984500"/>
              <a:ext cx="537600" cy="2979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5299500" y="3526525"/>
              <a:ext cx="385200" cy="2133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5735225" y="3526525"/>
              <a:ext cx="385200" cy="2133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6170950" y="3526525"/>
              <a:ext cx="385200" cy="2133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863775" y="3526525"/>
              <a:ext cx="385200" cy="2133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16"/>
            <p:cNvCxnSpPr>
              <a:stCxn id="140" idx="2"/>
              <a:endCxn id="144" idx="0"/>
            </p:cNvCxnSpPr>
            <p:nvPr/>
          </p:nvCxnSpPr>
          <p:spPr>
            <a:xfrm flipH="1">
              <a:off x="5056275" y="3282400"/>
              <a:ext cx="65370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6"/>
            <p:cNvCxnSpPr>
              <a:stCxn id="140" idx="2"/>
              <a:endCxn id="141" idx="0"/>
            </p:cNvCxnSpPr>
            <p:nvPr/>
          </p:nvCxnSpPr>
          <p:spPr>
            <a:xfrm flipH="1">
              <a:off x="5492175" y="3282400"/>
              <a:ext cx="21780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6"/>
            <p:cNvCxnSpPr>
              <a:stCxn id="140" idx="2"/>
              <a:endCxn id="142" idx="0"/>
            </p:cNvCxnSpPr>
            <p:nvPr/>
          </p:nvCxnSpPr>
          <p:spPr>
            <a:xfrm>
              <a:off x="5709975" y="3282400"/>
              <a:ext cx="21780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6"/>
            <p:cNvCxnSpPr>
              <a:stCxn id="140" idx="2"/>
              <a:endCxn id="143" idx="0"/>
            </p:cNvCxnSpPr>
            <p:nvPr/>
          </p:nvCxnSpPr>
          <p:spPr>
            <a:xfrm>
              <a:off x="5709975" y="3282400"/>
              <a:ext cx="65370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9" name="Google Shape;149;p16"/>
            <p:cNvGrpSpPr/>
            <p:nvPr/>
          </p:nvGrpSpPr>
          <p:grpSpPr>
            <a:xfrm>
              <a:off x="4409675" y="3526602"/>
              <a:ext cx="1275025" cy="568898"/>
              <a:chOff x="5459650" y="3840302"/>
              <a:chExt cx="1275025" cy="568898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5894707" y="3840302"/>
                <a:ext cx="405300" cy="224400"/>
              </a:xfrm>
              <a:prstGeom prst="rect">
                <a:avLst/>
              </a:prstGeom>
              <a:solidFill>
                <a:srgbClr val="6D9EE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5787958" y="4248700"/>
                <a:ext cx="290100" cy="1605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6116266" y="4248700"/>
                <a:ext cx="290100" cy="1605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6444575" y="4248700"/>
                <a:ext cx="290100" cy="1605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5459650" y="4248700"/>
                <a:ext cx="290100" cy="1605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5" name="Google Shape;155;p16"/>
              <p:cNvCxnSpPr>
                <a:stCxn id="150" idx="2"/>
                <a:endCxn id="154" idx="0"/>
              </p:cNvCxnSpPr>
              <p:nvPr/>
            </p:nvCxnSpPr>
            <p:spPr>
              <a:xfrm flipH="1">
                <a:off x="5604757" y="4064702"/>
                <a:ext cx="492600" cy="18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16"/>
              <p:cNvCxnSpPr>
                <a:stCxn id="150" idx="2"/>
                <a:endCxn id="151" idx="0"/>
              </p:cNvCxnSpPr>
              <p:nvPr/>
            </p:nvCxnSpPr>
            <p:spPr>
              <a:xfrm flipH="1">
                <a:off x="5932957" y="4064702"/>
                <a:ext cx="164400" cy="18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16"/>
              <p:cNvCxnSpPr>
                <a:stCxn id="150" idx="2"/>
                <a:endCxn id="152" idx="0"/>
              </p:cNvCxnSpPr>
              <p:nvPr/>
            </p:nvCxnSpPr>
            <p:spPr>
              <a:xfrm>
                <a:off x="6097357" y="4064702"/>
                <a:ext cx="164100" cy="18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16"/>
              <p:cNvCxnSpPr>
                <a:stCxn id="150" idx="2"/>
                <a:endCxn id="153" idx="0"/>
              </p:cNvCxnSpPr>
              <p:nvPr/>
            </p:nvCxnSpPr>
            <p:spPr>
              <a:xfrm>
                <a:off x="6097357" y="4064702"/>
                <a:ext cx="492300" cy="18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9" name="Google Shape;159;p16"/>
            <p:cNvGrpSpPr/>
            <p:nvPr/>
          </p:nvGrpSpPr>
          <p:grpSpPr>
            <a:xfrm>
              <a:off x="4413163" y="4357399"/>
              <a:ext cx="283125" cy="123600"/>
              <a:chOff x="5165525" y="3843449"/>
              <a:chExt cx="283125" cy="123600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5165525" y="3843449"/>
                <a:ext cx="123600" cy="123600"/>
              </a:xfrm>
              <a:prstGeom prst="plaque">
                <a:avLst>
                  <a:gd fmla="val 16667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325050" y="3843449"/>
                <a:ext cx="123600" cy="123600"/>
              </a:xfrm>
              <a:prstGeom prst="plaque">
                <a:avLst>
                  <a:gd fmla="val 16667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2" name="Google Shape;162;p16"/>
            <p:cNvCxnSpPr/>
            <p:nvPr/>
          </p:nvCxnSpPr>
          <p:spPr>
            <a:xfrm>
              <a:off x="4554725" y="4095500"/>
              <a:ext cx="0" cy="26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3" name="Google Shape;163;p16"/>
          <p:cNvSpPr txBox="1"/>
          <p:nvPr/>
        </p:nvSpPr>
        <p:spPr>
          <a:xfrm>
            <a:off x="6966275" y="3375150"/>
            <a:ext cx="1540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Data Representation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493250" y="1492075"/>
            <a:ext cx="1540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Visual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Representation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165" name="Google Shape;165;p16"/>
          <p:cNvGraphicFramePr/>
          <p:nvPr/>
        </p:nvGraphicFramePr>
        <p:xfrm>
          <a:off x="1048738" y="419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{5A004A9B-F010-467F-9BC8-1CF28DAEE258}</a:tableStyleId>
              </a:tblPr>
              <a:tblGrid>
                <a:gridCol w="598925"/>
              </a:tblGrid>
              <a:tr h="218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800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r>
                        <a:rPr baseline="30000" lang="en" sz="9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6" name="Google Shape;166;p16"/>
          <p:cNvCxnSpPr/>
          <p:nvPr/>
        </p:nvCxnSpPr>
        <p:spPr>
          <a:xfrm>
            <a:off x="1227750" y="4373425"/>
            <a:ext cx="2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450425" y="3320025"/>
            <a:ext cx="327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Solution</a:t>
            </a:r>
            <a:endParaRPr/>
          </a:p>
        </p:txBody>
      </p:sp>
      <p:graphicFrame>
        <p:nvGraphicFramePr>
          <p:cNvPr id="173" name="Google Shape;173;p17"/>
          <p:cNvGraphicFramePr/>
          <p:nvPr/>
        </p:nvGraphicFramePr>
        <p:xfrm>
          <a:off x="3669550" y="90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{5A004A9B-F010-467F-9BC8-1CF28DAEE258}</a:tableStyleId>
              </a:tblPr>
              <a:tblGrid>
                <a:gridCol w="964875"/>
                <a:gridCol w="3400925"/>
              </a:tblGrid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height, width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</a:t>
                      </a:r>
                      <a:r>
                        <a:rPr lang="en" sz="900"/>
                        <a:t>rena dimension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depth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Tree depth remaining, 0 at leaf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num_instance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How many enemy at current tree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has_leaf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Boolean for Leaf data is availability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pivot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Point of quadrant segmentation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partition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QuadTree child (4 instances for NW, NE, SW, SE)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50" y="905825"/>
            <a:ext cx="2544165" cy="391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17"/>
          <p:cNvGraphicFramePr/>
          <p:nvPr/>
        </p:nvGraphicFramePr>
        <p:xfrm>
          <a:off x="3455238" y="298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{5A004A9B-F010-467F-9BC8-1CF28DAEE258}</a:tableStyleId>
              </a:tblPr>
              <a:tblGrid>
                <a:gridCol w="1030250"/>
                <a:gridCol w="3764175"/>
              </a:tblGrid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FindQuadrant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Determine quadrant of Vector2 relative to pivot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FillTree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Recursively place enemy reference at appropriate leaf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GetData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Returns QuadTree that has leaf available with enemy references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Print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Print tree for debug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Clear &amp; Destroy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Clear empty all data but preserve structure</a:t>
                      </a:r>
                      <a:br>
                        <a:rPr lang="en" sz="900"/>
                      </a:br>
                      <a:r>
                        <a:rPr lang="en" sz="900"/>
                        <a:t>Destroy called at destructor to prevent memory leak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Solution (Manager Class)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29250"/>
            <a:ext cx="4048750" cy="20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/>
        </p:nvSpPr>
        <p:spPr>
          <a:xfrm>
            <a:off x="588450" y="2037375"/>
            <a:ext cx="30804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Singleton manager keeps: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vector&lt;Node2D*&gt; enemies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vector&lt;Node2D*&gt; injured_enemies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Push new instantiated enemies, pop dead enemies.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Able to be accessed from EnemyMedic class.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83" name="Google Shape;183;p18"/>
          <p:cNvCxnSpPr/>
          <p:nvPr/>
        </p:nvCxnSpPr>
        <p:spPr>
          <a:xfrm>
            <a:off x="4002925" y="1082125"/>
            <a:ext cx="0" cy="36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18"/>
          <p:cNvSpPr txBox="1"/>
          <p:nvPr>
            <p:ph idx="1" type="body"/>
          </p:nvPr>
        </p:nvSpPr>
        <p:spPr>
          <a:xfrm>
            <a:off x="311700" y="1171600"/>
            <a:ext cx="35676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4227300" y="1171600"/>
            <a:ext cx="35676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Solution (EnemyMedic class)</a:t>
            </a:r>
            <a:endParaRPr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311700" y="1476400"/>
            <a:ext cx="3567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Get enemy vector from manager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Traverse for injured enemies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Find closest nodes</a:t>
            </a:r>
            <a:endParaRPr sz="1200"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600" y="938400"/>
            <a:ext cx="4465332" cy="40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3294221"/>
            <a:ext cx="3506875" cy="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311700" y="2164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Solution (EnemyMedic class)</a:t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2350"/>
            <a:ext cx="3526400" cy="22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825" y="1116175"/>
            <a:ext cx="4619740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311700" y="1171600"/>
            <a:ext cx="35676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(Before)</a:t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0" y="1569375"/>
            <a:ext cx="4362775" cy="26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49" y="1058225"/>
            <a:ext cx="4115342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